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78" r:id="rId5"/>
    <p:sldId id="335" r:id="rId6"/>
    <p:sldId id="257" r:id="rId7"/>
    <p:sldId id="269" r:id="rId8"/>
    <p:sldId id="268" r:id="rId9"/>
    <p:sldId id="266" r:id="rId10"/>
    <p:sldId id="321" r:id="rId11"/>
    <p:sldId id="258" r:id="rId12"/>
    <p:sldId id="332" r:id="rId13"/>
    <p:sldId id="259" r:id="rId14"/>
    <p:sldId id="277" r:id="rId15"/>
    <p:sldId id="333" r:id="rId16"/>
    <p:sldId id="274" r:id="rId17"/>
    <p:sldId id="275" r:id="rId18"/>
    <p:sldId id="336" r:id="rId19"/>
    <p:sldId id="260" r:id="rId20"/>
    <p:sldId id="261" r:id="rId21"/>
    <p:sldId id="262" r:id="rId22"/>
    <p:sldId id="281" r:id="rId23"/>
    <p:sldId id="279" r:id="rId24"/>
    <p:sldId id="263" r:id="rId25"/>
    <p:sldId id="283" r:id="rId26"/>
    <p:sldId id="264" r:id="rId27"/>
    <p:sldId id="330" r:id="rId28"/>
    <p:sldId id="271" r:id="rId29"/>
    <p:sldId id="282" r:id="rId30"/>
    <p:sldId id="33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597D02D7-AD72-6D48-9B13-54C0FF6C66C5}">
          <p14:sldIdLst/>
        </p14:section>
        <p14:section name="Agenda" id="{FF1102A2-63E9-5B45-8ABF-3B9358FAE55D}">
          <p14:sldIdLst/>
        </p14:section>
        <p14:section name="Content section" id="{29C285D5-F4FA-AE42-940A-9206054A5E09}">
          <p14:sldIdLst>
            <p14:sldId id="278"/>
            <p14:sldId id="335"/>
            <p14:sldId id="257"/>
            <p14:sldId id="269"/>
            <p14:sldId id="268"/>
            <p14:sldId id="266"/>
            <p14:sldId id="321"/>
            <p14:sldId id="258"/>
            <p14:sldId id="332"/>
            <p14:sldId id="259"/>
            <p14:sldId id="277"/>
            <p14:sldId id="333"/>
            <p14:sldId id="274"/>
            <p14:sldId id="275"/>
            <p14:sldId id="336"/>
            <p14:sldId id="260"/>
            <p14:sldId id="261"/>
            <p14:sldId id="262"/>
            <p14:sldId id="281"/>
            <p14:sldId id="279"/>
            <p14:sldId id="263"/>
            <p14:sldId id="283"/>
            <p14:sldId id="264"/>
            <p14:sldId id="330"/>
            <p14:sldId id="271"/>
            <p14:sldId id="282"/>
            <p14:sldId id="334"/>
          </p14:sldIdLst>
        </p14:section>
        <p14:section name="Closing slide" id="{A49075C3-D57C-5C44-939D-4F444E372E12}">
          <p14:sldIdLst/>
        </p14:section>
        <p14:section name="Tips and useful material" id="{8F436B04-52BC-5545-A849-2C596883014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CALLEGARI" initials="SC" lastIdx="13" clrIdx="0">
    <p:extLst>
      <p:ext uri="{19B8F6BF-5375-455C-9EA6-DF929625EA0E}">
        <p15:presenceInfo xmlns:p15="http://schemas.microsoft.com/office/powerpoint/2012/main" userId="S::silvia.callegari@uni.lu::a4e532ac-c7db-4b71-b9da-24acb8dc5a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A8B"/>
    <a:srgbClr val="EFEDEE"/>
    <a:srgbClr val="5A237E"/>
    <a:srgbClr val="009BDA"/>
    <a:srgbClr val="EE2E24"/>
    <a:srgbClr val="C32C46"/>
    <a:srgbClr val="CA2D42"/>
    <a:srgbClr val="EF2C24"/>
    <a:srgbClr val="0070C0"/>
    <a:srgbClr val="CB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89789"/>
  </p:normalViewPr>
  <p:slideViewPr>
    <p:cSldViewPr snapToGrid="0">
      <p:cViewPr varScale="1">
        <p:scale>
          <a:sx n="70" d="100"/>
          <a:sy n="70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2DC9E-4A08-F344-95ED-6D96FB4EDDE9}" type="datetimeFigureOut">
              <a:rPr lang="en-LU" smtClean="0"/>
              <a:t>27/04/2022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F2D68-3505-D44A-9109-3BE80EBE32EB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6440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U" dirty="0"/>
              <a:t>General RQs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F2D68-3505-D44A-9109-3BE80EBE32EB}" type="slidenum">
              <a:rPr lang="en-LU" smtClean="0"/>
              <a:t>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249964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F2D68-3505-D44A-9109-3BE80EBE32EB}" type="slidenum">
              <a:rPr lang="en-LU" smtClean="0"/>
              <a:t>13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8691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F2D68-3505-D44A-9109-3BE80EBE32EB}" type="slidenum">
              <a:rPr lang="en-LU" smtClean="0"/>
              <a:t>14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8295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719828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</a:t>
            </a:r>
            <a:r>
              <a:rPr lang="en-LU" dirty="0"/>
              <a:t>or skimming as we will see later</a:t>
            </a:r>
          </a:p>
          <a:p>
            <a:r>
              <a:rPr lang="en-GB" dirty="0"/>
              <a:t>R</a:t>
            </a:r>
            <a:r>
              <a:rPr lang="en-LU" dirty="0"/>
              <a:t>eadability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17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5195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18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934673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U" dirty="0"/>
              <a:t>Maybe put into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19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191035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LU" dirty="0"/>
              <a:t>oth show potential for interest and surprise, but surprise can be positive and negative, and other emotions pull more positive and negative for each one</a:t>
            </a:r>
          </a:p>
          <a:p>
            <a:endParaRPr lang="en-LU" dirty="0"/>
          </a:p>
          <a:p>
            <a:r>
              <a:rPr lang="en-GB" dirty="0"/>
              <a:t>C</a:t>
            </a:r>
            <a:r>
              <a:rPr lang="en-LU" dirty="0"/>
              <a:t>omics more negative</a:t>
            </a:r>
          </a:p>
          <a:p>
            <a:endParaRPr lang="en-LU" dirty="0"/>
          </a:p>
          <a:p>
            <a:r>
              <a:rPr lang="en-LU" dirty="0"/>
              <a:t>Infographic more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20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81963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LU" dirty="0"/>
              <a:t>how the other mediums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22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722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F2D68-3505-D44A-9109-3BE80EBE32EB}" type="slidenum">
              <a:rPr lang="en-LU" smtClean="0"/>
              <a:t>24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442138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to mention: A</a:t>
            </a:r>
            <a:r>
              <a:rPr lang="en-LU" dirty="0"/>
              <a:t>dditional mediums were shown: video, newsletter, text again, but not analyzed in todays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25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7767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77283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LU" dirty="0"/>
              <a:t>ptional if its useful, or in some other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26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521767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LU" dirty="0"/>
              <a:t>ptional if its useful, or in some other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27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16249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4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08748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LU" dirty="0"/>
              <a:t>any privacy risks!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64641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6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50534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Exploratory study of user attitudes to answer RQ1: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Add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8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60920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sample was meant to gain a broad perspective of a cross-section of the German adult population across age, sex, and education level. </a:t>
            </a:r>
            <a:endParaRPr lang="en-LU" dirty="0"/>
          </a:p>
          <a:p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10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58020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Tested 5 </a:t>
            </a:r>
            <a:r>
              <a:rPr lang="en-US" dirty="0" err="1"/>
              <a:t>differen</a:t>
            </a:r>
            <a:r>
              <a:rPr lang="en-US" dirty="0"/>
              <a:t> </a:t>
            </a:r>
            <a:endParaRPr lang="en-L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11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885157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LU" dirty="0"/>
              <a:t>ighlight that just this section is used for time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B7302-6BDD-4247-A140-DA5787AAE33C}" type="slidenum">
              <a:rPr lang="en-LU" smtClean="0"/>
              <a:t>12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55829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oat, sitting, water, large&#10;&#10;Description automatically generated">
            <a:extLst>
              <a:ext uri="{FF2B5EF4-FFF2-40B4-BE49-F238E27FC236}">
                <a16:creationId xmlns:a16="http://schemas.microsoft.com/office/drawing/2014/main" id="{AC7380C7-C536-A740-B261-4D3541D404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14" y="0"/>
            <a:ext cx="1221671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17AE70-1BF8-414E-8F25-1D07EC3A63AC}"/>
              </a:ext>
            </a:extLst>
          </p:cNvPr>
          <p:cNvSpPr txBox="1"/>
          <p:nvPr userDrawn="1"/>
        </p:nvSpPr>
        <p:spPr>
          <a:xfrm>
            <a:off x="952871" y="2551837"/>
            <a:ext cx="5062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</a:rPr>
              <a:t>Interdisciplinary Centre for Security, Reliability and Trust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F0A53D-8BE0-8D48-88B2-24D80BAF9D6A}"/>
              </a:ext>
            </a:extLst>
          </p:cNvPr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>
              <a:extLst>
                <a:ext uri="{FF2B5EF4-FFF2-40B4-BE49-F238E27FC236}">
                  <a16:creationId xmlns:a16="http://schemas.microsoft.com/office/drawing/2014/main" id="{BA4808A0-BDDC-C54B-87E1-DC1DE7F141EB}"/>
                </a:ext>
              </a:extLst>
            </p:cNvPr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64" r="2500" b="52664"/>
            <a:stretch/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9F14ED-66BA-8B47-A8A6-480039CD80C5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5021C0-D1D8-854A-A512-95F90B332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31B3466-DDE3-DE46-8B4B-64671E261F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3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F53CC9-146E-7044-ADBF-2E781CDB14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4/27/22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D9C9E04-C17E-9F4E-8A20-A7FCF70272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A01C38D-79EF-5340-A920-4137016C60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648319"/>
            <a:ext cx="11362565" cy="331787"/>
          </a:xfrm>
        </p:spPr>
        <p:txBody>
          <a:bodyPr>
            <a:normAutofit/>
          </a:bodyPr>
          <a:lstStyle>
            <a:lvl1pPr marL="0" indent="0"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Text in Arial 14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1528F0C-03FE-E74C-8A06-A43AAB6798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600" y="915974"/>
            <a:ext cx="11362565" cy="331787"/>
          </a:xfrm>
        </p:spPr>
        <p:txBody>
          <a:bodyPr>
            <a:normAutofit/>
          </a:bodyPr>
          <a:lstStyle>
            <a:lvl1pPr marL="0" indent="0"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Optional: subtitle in Arial 14</a:t>
            </a:r>
          </a:p>
        </p:txBody>
      </p:sp>
    </p:spTree>
    <p:extLst>
      <p:ext uri="{BB962C8B-B14F-4D97-AF65-F5344CB8AC3E}">
        <p14:creationId xmlns:p14="http://schemas.microsoft.com/office/powerpoint/2010/main" val="355431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F10B6C-2220-F442-9841-F23C2A22A7E6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latin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4DE82F8-4CF6-0F41-BF24-6B537AD3D7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129BDC8-36EE-0047-B7EA-726C86D781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A5E3861-A818-4849-B095-26DEB252A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4513" y="1648319"/>
            <a:ext cx="11362565" cy="331787"/>
          </a:xfrm>
        </p:spPr>
        <p:txBody>
          <a:bodyPr>
            <a:normAutofit/>
          </a:bodyPr>
          <a:lstStyle>
            <a:lvl1pPr marL="0" indent="0"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Text in Arial 14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67E7D2-988C-4B49-BBDD-5883CC690D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600" y="915974"/>
            <a:ext cx="11362565" cy="331787"/>
          </a:xfrm>
        </p:spPr>
        <p:txBody>
          <a:bodyPr>
            <a:normAutofit/>
          </a:bodyPr>
          <a:lstStyle>
            <a:lvl1pPr marL="0" indent="0">
              <a:buNone/>
              <a:defRPr lang="en-GB" sz="14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Optional: subtitle in Arial 14</a:t>
            </a:r>
          </a:p>
        </p:txBody>
      </p:sp>
    </p:spTree>
    <p:extLst>
      <p:ext uri="{BB962C8B-B14F-4D97-AF65-F5344CB8AC3E}">
        <p14:creationId xmlns:p14="http://schemas.microsoft.com/office/powerpoint/2010/main" val="8352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table, holding, large&#10;&#10;Description automatically generated">
            <a:extLst>
              <a:ext uri="{FF2B5EF4-FFF2-40B4-BE49-F238E27FC236}">
                <a16:creationId xmlns:a16="http://schemas.microsoft.com/office/drawing/2014/main" id="{54B85152-44A4-3A4F-A601-06908EA4CA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45BE-A5FB-4F40-99CB-579F650A5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4C128C-B036-3D46-88D1-6E3D60FB7E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D38699C-CAA6-0A4C-A736-5095BDB97BB4}"/>
              </a:ext>
            </a:extLst>
          </p:cNvPr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>
              <a:extLst>
                <a:ext uri="{FF2B5EF4-FFF2-40B4-BE49-F238E27FC236}">
                  <a16:creationId xmlns:a16="http://schemas.microsoft.com/office/drawing/2014/main" id="{F960BBB5-41E2-9549-B5FA-0012C30FE421}"/>
                </a:ext>
              </a:extLst>
            </p:cNvPr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64" r="2500" b="52664"/>
            <a:stretch/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CA9B7A-A4A6-BB48-9521-C4F9FB6A3437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876458-803E-1C4D-BEEA-5F830B9D0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4D8040F2-EF7F-7A45-AB3D-761B09F5A4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1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game, glass&#10;&#10;Description automatically generated">
            <a:extLst>
              <a:ext uri="{FF2B5EF4-FFF2-40B4-BE49-F238E27FC236}">
                <a16:creationId xmlns:a16="http://schemas.microsoft.com/office/drawing/2014/main" id="{4DDCF0D0-9C6D-094B-98F9-E076CD1DD5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D45BE-A5FB-4F40-99CB-579F650A5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6284567" cy="2852737"/>
          </a:xfrm>
        </p:spPr>
        <p:txBody>
          <a:bodyPr anchor="b">
            <a:normAutofit/>
          </a:bodyPr>
          <a:lstStyle>
            <a:lvl1pPr>
              <a:defRPr lang="en-US" sz="6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4C128C-B036-3D46-88D1-6E3D60FB7E66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3906A-4BFD-4B4B-85AD-3464F2D706D9}"/>
              </a:ext>
            </a:extLst>
          </p:cNvPr>
          <p:cNvGrpSpPr/>
          <p:nvPr userDrawn="1"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9" name="Image 5" descr="Bande_Logo_UNI_PP_right_long.eps">
              <a:extLst>
                <a:ext uri="{FF2B5EF4-FFF2-40B4-BE49-F238E27FC236}">
                  <a16:creationId xmlns:a16="http://schemas.microsoft.com/office/drawing/2014/main" id="{31FC56D1-B78D-6945-AD64-C428DF38144A}"/>
                </a:ext>
              </a:extLst>
            </p:cNvPr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64" r="2500" b="52664"/>
            <a:stretch/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73630B-A2F5-E64D-9EAE-557596B909FB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C6265B-E736-2042-B1E9-963A32659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6BC51A8B-A66D-3047-B601-FBD9C57920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FD93927-40CA-4B4B-BFFC-4531B2573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D105-A183-4D5C-8439-AA6787FE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7314" y="1444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44B22-3E6D-4C0C-AE07-3C8899F23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1314" y="1444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8E07E8B-810F-5E48-A31D-15AED5EEB7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22DFD6-7E52-F946-BCF2-42F1F4CCDCCA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4AF36B-1BA4-8A42-A228-A83DDA7A842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C11A367-FA04-BA46-A604-BBF1CD8850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23EE7A-C4AC-2A43-8682-30AF56F401B4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62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06169FD-D34F-5C49-9B04-B582AE001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66767-753A-4654-96CF-A211F6E66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972BF-7F94-4BD2-B605-C311E5F33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56B8E-0CEA-4136-BF0D-0143A8BBB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E8AE0-0D9F-49E2-B0C4-0EEDC20DC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88F28D1-FAB6-984C-9553-F908C6153E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FC75E-6FBC-2149-9C86-89E620C13660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3648B8-79F7-F943-8CCB-20505014FC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13C4E7C-0264-FD42-8F4A-AD7B690C7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79A9C0-33F1-D54C-AC27-B1BE4F75CB15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86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E6548-DD14-544B-BB32-A4D6620F8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EFD14-E995-403F-9443-5994DE20C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32114"/>
            <a:ext cx="6172200" cy="47289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1685B-BC32-4D47-BAE0-0EC61C0BF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513" y="1132114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5C4972-6BF3-7A4F-A93B-8B4CA582FF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8EB1F-2018-E249-9A84-68D3071F3359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22F63-1A61-E747-B502-F129094A92E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D61F708-93AB-734D-AE48-F38F98C103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B3AB32-733F-7745-A1EB-B3A4215B7E02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3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4/27/22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660865-2FCC-6F4B-8409-C7C0FB109F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3D2100-D64C-094B-9D25-81C5D11253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4513" y="427730"/>
            <a:ext cx="11362565" cy="47625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GB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Title in Arial bold 24</a:t>
            </a:r>
          </a:p>
        </p:txBody>
      </p:sp>
    </p:spTree>
    <p:extLst>
      <p:ext uri="{BB962C8B-B14F-4D97-AF65-F5344CB8AC3E}">
        <p14:creationId xmlns:p14="http://schemas.microsoft.com/office/powerpoint/2010/main" val="210003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3B06C-6316-4316-B1A9-68A38337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95A23-D002-440A-A893-A244FA459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0520C-0F97-48F0-A8B0-2B7A2947A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0637-A15D-4E44-AA39-3D41D3E0A24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7F6AC-EE76-494F-8F3F-49218C416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F23ED-A2D1-4E56-A333-4FFF3B917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A6BC4-1A91-4A60-BD38-D5E84256509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385427A5-1A27-3943-9392-E883365C6A5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0309" y="6176963"/>
            <a:ext cx="1821691" cy="5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9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3" r:id="rId5"/>
    <p:sldLayoutId id="2147483652" r:id="rId6"/>
    <p:sldLayoutId id="2147483653" r:id="rId7"/>
    <p:sldLayoutId id="2147483657" r:id="rId8"/>
    <p:sldLayoutId id="2147483664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emf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1.jpe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8-020-0651-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ater, table, holding, large&#10;&#10;Description automatically generated">
            <a:extLst>
              <a:ext uri="{FF2B5EF4-FFF2-40B4-BE49-F238E27FC236}">
                <a16:creationId xmlns:a16="http://schemas.microsoft.com/office/drawing/2014/main" id="{6716CAD5-0AB9-D443-AE36-FF276C033E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8A534-5C35-410C-9D80-776EDE35A6B5}"/>
              </a:ext>
            </a:extLst>
          </p:cNvPr>
          <p:cNvSpPr txBox="1"/>
          <p:nvPr/>
        </p:nvSpPr>
        <p:spPr>
          <a:xfrm>
            <a:off x="457201" y="2544417"/>
            <a:ext cx="746016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Conciseness, interest, and unexpectedness: user attitudes towards infographic and comic consent mediums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57E091-E20F-574F-B21F-DF6DB7DE3A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285" y="1386141"/>
            <a:ext cx="1256457" cy="9878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0FC9B3-6D23-C044-BC70-F4CBCCD74147}"/>
              </a:ext>
            </a:extLst>
          </p:cNvPr>
          <p:cNvGrpSpPr/>
          <p:nvPr/>
        </p:nvGrpSpPr>
        <p:grpSpPr>
          <a:xfrm>
            <a:off x="-24715" y="5825730"/>
            <a:ext cx="12216715" cy="1418626"/>
            <a:chOff x="-24715" y="5825730"/>
            <a:chExt cx="12216715" cy="1418626"/>
          </a:xfrm>
        </p:grpSpPr>
        <p:pic>
          <p:nvPicPr>
            <p:cNvPr id="11" name="Image 5" descr="Bande_Logo_UNI_PP_right_long.eps">
              <a:extLst>
                <a:ext uri="{FF2B5EF4-FFF2-40B4-BE49-F238E27FC236}">
                  <a16:creationId xmlns:a16="http://schemas.microsoft.com/office/drawing/2014/main" id="{EEB7CB92-331A-0B45-8A12-E75D37DCF015}"/>
                </a:ext>
              </a:extLst>
            </p:cNvPr>
            <p:cNvPicPr/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064" r="2500" b="52664"/>
            <a:stretch/>
          </p:blipFill>
          <p:spPr bwMode="auto">
            <a:xfrm>
              <a:off x="-24715" y="5825730"/>
              <a:ext cx="12216715" cy="10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806795-C84B-1141-8495-A9590BF17FE3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E845FA-2485-814D-BF58-7584A9D13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67A280-3100-5EB9-E8D1-9793836310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16413" r="69777" b="9500"/>
          <a:stretch/>
        </p:blipFill>
        <p:spPr>
          <a:xfrm>
            <a:off x="0" y="6207439"/>
            <a:ext cx="1009012" cy="66213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B576738-FF3B-C848-3FE9-76F0DE5D7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3" y="6220658"/>
            <a:ext cx="2090930" cy="637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353E95-52A1-14B2-7260-EBB55C9F1C64}"/>
              </a:ext>
            </a:extLst>
          </p:cNvPr>
          <p:cNvSpPr txBox="1"/>
          <p:nvPr/>
        </p:nvSpPr>
        <p:spPr>
          <a:xfrm>
            <a:off x="130851" y="4113722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Xengie Doan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SnT, University of Luxembourg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xengie.doan@uni.lu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CF9C4-F0B7-C5BB-57EB-92B91CE78FD8}"/>
              </a:ext>
            </a:extLst>
          </p:cNvPr>
          <p:cNvSpPr txBox="1"/>
          <p:nvPr/>
        </p:nvSpPr>
        <p:spPr>
          <a:xfrm>
            <a:off x="2799280" y="5342753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Wilhelmina Maria </a:t>
            </a:r>
            <a:r>
              <a:rPr lang="en-US" dirty="0" err="1">
                <a:solidFill>
                  <a:schemeClr val="bg1"/>
                </a:solidFill>
              </a:rPr>
              <a:t>Botes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SnT</a:t>
            </a:r>
            <a:r>
              <a:rPr lang="en-US" dirty="0">
                <a:solidFill>
                  <a:schemeClr val="bg1"/>
                </a:solidFill>
              </a:rPr>
              <a:t>, University of Luxembourg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EA7CE-6EF1-561E-0A27-41E024613DAF}"/>
              </a:ext>
            </a:extLst>
          </p:cNvPr>
          <p:cNvSpPr txBox="1"/>
          <p:nvPr/>
        </p:nvSpPr>
        <p:spPr>
          <a:xfrm>
            <a:off x="5883451" y="5365903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Gabriele </a:t>
            </a:r>
            <a:r>
              <a:rPr lang="en-US" dirty="0" err="1">
                <a:solidFill>
                  <a:schemeClr val="bg1"/>
                </a:solidFill>
              </a:rPr>
              <a:t>Lenzini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SnT, University of Luxembourg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CAA27-FDE8-72F4-17AB-06FCF307BF94}"/>
              </a:ext>
            </a:extLst>
          </p:cNvPr>
          <p:cNvSpPr txBox="1"/>
          <p:nvPr/>
        </p:nvSpPr>
        <p:spPr>
          <a:xfrm>
            <a:off x="6019555" y="418992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Arianna Rossi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SnT, University of Luxembourg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F3A41-25C9-6A28-143D-AA4A883DDBF9}"/>
              </a:ext>
            </a:extLst>
          </p:cNvPr>
          <p:cNvSpPr txBox="1"/>
          <p:nvPr/>
        </p:nvSpPr>
        <p:spPr>
          <a:xfrm>
            <a:off x="2912639" y="4189922"/>
            <a:ext cx="384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Annika Selzer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Fraunhofer SIT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FF337-DA0E-0D90-D3F3-3555722EC872}"/>
              </a:ext>
            </a:extLst>
          </p:cNvPr>
          <p:cNvSpPr txBox="1"/>
          <p:nvPr/>
        </p:nvSpPr>
        <p:spPr>
          <a:xfrm>
            <a:off x="4788407" y="6414062"/>
            <a:ext cx="364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COnSeNT</a:t>
            </a:r>
            <a:r>
              <a:rPr lang="en-LU" dirty="0">
                <a:solidFill>
                  <a:schemeClr val="bg1"/>
                </a:solidFill>
              </a:rPr>
              <a:t> Workshop April 26th, 2022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86616F-8C2F-E33A-65D5-6C2F1A8A0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764"/>
            <a:ext cx="3073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E2E0-6D24-3826-7095-47B23247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Semi Structured Interview</a:t>
            </a:r>
          </a:p>
          <a:p>
            <a:pPr lvl="1"/>
            <a:r>
              <a:rPr lang="en-GB" dirty="0"/>
              <a:t>60 – 80min sessions</a:t>
            </a:r>
          </a:p>
          <a:p>
            <a:r>
              <a:rPr lang="en-GB" dirty="0"/>
              <a:t>Demographics: </a:t>
            </a:r>
          </a:p>
          <a:p>
            <a:pPr lvl="1"/>
            <a:r>
              <a:rPr lang="en-GB" dirty="0"/>
              <a:t>24 German adult participants with an even representation of:</a:t>
            </a:r>
          </a:p>
          <a:p>
            <a:pPr lvl="2"/>
            <a:r>
              <a:rPr lang="en-GB" dirty="0"/>
              <a:t>ages (18-30, 31-55, and 56-90)</a:t>
            </a:r>
          </a:p>
          <a:p>
            <a:pPr lvl="2"/>
            <a:r>
              <a:rPr lang="en-GB" dirty="0"/>
              <a:t>female and male sex</a:t>
            </a:r>
          </a:p>
          <a:p>
            <a:pPr lvl="2"/>
            <a:r>
              <a:rPr lang="en-GB" dirty="0"/>
              <a:t>highest degree was a school-leaving certificate or a finished apprenticeship and highest degree was from a college or university. 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7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E2E0-6D24-3826-7095-47B23247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Verbally presented a fictional use case where participants imagine that they were contacted by a data trustee to obtain consent for the transfer of their data to a service provider who wants to invite them to a clinical trial.</a:t>
            </a:r>
          </a:p>
          <a:p>
            <a:r>
              <a:rPr lang="en-GB" dirty="0"/>
              <a:t>Presented with full consent text</a:t>
            </a:r>
          </a:p>
          <a:p>
            <a:r>
              <a:rPr lang="en-GB" dirty="0"/>
              <a:t>Asked about </a:t>
            </a:r>
            <a:r>
              <a:rPr lang="en-GB" b="1" dirty="0"/>
              <a:t>previous experiences </a:t>
            </a:r>
            <a:r>
              <a:rPr lang="en-GB" dirty="0"/>
              <a:t>with consent and </a:t>
            </a:r>
            <a:r>
              <a:rPr lang="en-GB" b="1" dirty="0"/>
              <a:t>expectations</a:t>
            </a:r>
            <a:r>
              <a:rPr lang="en-GB" dirty="0"/>
              <a:t>.</a:t>
            </a:r>
          </a:p>
          <a:p>
            <a:r>
              <a:rPr lang="en-GB" dirty="0"/>
              <a:t>Shown subsection of consent form in 5 </a:t>
            </a:r>
            <a:r>
              <a:rPr lang="en-GB" i="1" dirty="0"/>
              <a:t>different mediums </a:t>
            </a:r>
            <a:r>
              <a:rPr lang="en-GB" dirty="0"/>
              <a:t>and asked for </a:t>
            </a:r>
            <a:r>
              <a:rPr lang="en-GB" b="1" dirty="0"/>
              <a:t>rankings</a:t>
            </a:r>
            <a:r>
              <a:rPr lang="en-GB" dirty="0"/>
              <a:t>, </a:t>
            </a:r>
            <a:r>
              <a:rPr lang="en-GB" b="1" dirty="0"/>
              <a:t>emotions</a:t>
            </a:r>
            <a:r>
              <a:rPr lang="en-GB" dirty="0"/>
              <a:t>, and if expectations were met.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578459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Full Consent Text</a:t>
            </a: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C392EF1-F3D9-EE28-A94D-6C88991A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06" y="-286712"/>
            <a:ext cx="5343354" cy="7144712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FBE973-01B3-BF09-9BCC-0F020AAA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7433" cy="4351338"/>
          </a:xfrm>
        </p:spPr>
        <p:txBody>
          <a:bodyPr/>
          <a:lstStyle/>
          <a:p>
            <a:r>
              <a:rPr lang="en-LU" dirty="0"/>
              <a:t>Who are we?</a:t>
            </a:r>
          </a:p>
          <a:p>
            <a:r>
              <a:rPr lang="en-GB" dirty="0"/>
              <a:t>W</a:t>
            </a:r>
            <a:r>
              <a:rPr lang="en-LU" dirty="0"/>
              <a:t>hat data do we process and where do we get it from?</a:t>
            </a:r>
          </a:p>
          <a:p>
            <a:r>
              <a:rPr lang="en-LU" b="1" dirty="0"/>
              <a:t>What happens if I agree? </a:t>
            </a:r>
          </a:p>
          <a:p>
            <a:r>
              <a:rPr lang="en-LU" dirty="0"/>
              <a:t>What exactly do we want consent for today?</a:t>
            </a:r>
          </a:p>
          <a:p>
            <a:endParaRPr lang="en-L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B6E5F-FA1A-8090-F3F5-B2DA3403076C}"/>
              </a:ext>
            </a:extLst>
          </p:cNvPr>
          <p:cNvSpPr/>
          <p:nvPr/>
        </p:nvSpPr>
        <p:spPr>
          <a:xfrm>
            <a:off x="6096000" y="2743200"/>
            <a:ext cx="4621967" cy="15439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97980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Infographic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B64C7-25D6-CAEC-1644-C3EEFCC3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08" y="-64055"/>
            <a:ext cx="2766291" cy="691572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C9FC8-525D-E50E-9A6B-A69CCB8A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LU" dirty="0"/>
              <a:t>Highest ranked by participants </a:t>
            </a:r>
          </a:p>
        </p:txBody>
      </p:sp>
    </p:spTree>
    <p:extLst>
      <p:ext uri="{BB962C8B-B14F-4D97-AF65-F5344CB8AC3E}">
        <p14:creationId xmlns:p14="http://schemas.microsoft.com/office/powerpoint/2010/main" val="394044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Comic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5B8C996-CA3E-9902-68D4-AD30CC32B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407" y="0"/>
            <a:ext cx="3183668" cy="6884824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91C5E5C-550A-B1C2-1916-FAF2618EB2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LU" dirty="0"/>
              <a:t>Lowest ranked by participants </a:t>
            </a:r>
          </a:p>
        </p:txBody>
      </p:sp>
    </p:spTree>
    <p:extLst>
      <p:ext uri="{BB962C8B-B14F-4D97-AF65-F5344CB8AC3E}">
        <p14:creationId xmlns:p14="http://schemas.microsoft.com/office/powerpoint/2010/main" val="56436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119EF-0AF6-4906-B099-D8588E5B0131}"/>
              </a:ext>
            </a:extLst>
          </p:cNvPr>
          <p:cNvCxnSpPr>
            <a:cxnSpLocks/>
          </p:cNvCxnSpPr>
          <p:nvPr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3FC49FD-833C-AB4F-B06E-BCDC8A7B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4842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Prior Experience with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86CB-DA35-289D-7F03-A7A7CD6A2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691" y="1690687"/>
            <a:ext cx="4509052" cy="4484826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Most time spent on consent 1-5min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Context “</a:t>
            </a:r>
            <a:r>
              <a:rPr lang="en-GB" sz="2400" i="1" dirty="0"/>
              <a:t>With cookies, I immediately refuse as much as possible. At the doctor’s office, for example, I would read through a consent form twice.</a:t>
            </a:r>
            <a:r>
              <a:rPr lang="en-GB" sz="2400" dirty="0"/>
              <a:t>” (P19)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Top reasoning: as long as necessary to understand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0397C1-2630-8074-CBCE-34CFC69E4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6530"/>
            <a:ext cx="6198187" cy="22415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FD6AF23-F30A-1723-936A-75D61316C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2" y="4371336"/>
            <a:ext cx="6875936" cy="2486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11A3D6-D16F-7D23-041A-CA6A255D3193}"/>
              </a:ext>
            </a:extLst>
          </p:cNvPr>
          <p:cNvSpPr/>
          <p:nvPr/>
        </p:nvSpPr>
        <p:spPr>
          <a:xfrm>
            <a:off x="1188720" y="3337560"/>
            <a:ext cx="769620" cy="16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A1F41-9449-EE0B-5771-90714449BD71}"/>
              </a:ext>
            </a:extLst>
          </p:cNvPr>
          <p:cNvSpPr txBox="1"/>
          <p:nvPr/>
        </p:nvSpPr>
        <p:spPr>
          <a:xfrm>
            <a:off x="1241397" y="3313584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800" dirty="0">
                <a:latin typeface="Arial" panose="020B0604020202020204" pitchFamily="34" charset="0"/>
                <a:cs typeface="Arial" panose="020B0604020202020204" pitchFamily="34" charset="0"/>
              </a:rPr>
              <a:t>1-5 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96A09-58CB-C759-CDB0-9769C8FAB9DB}"/>
              </a:ext>
            </a:extLst>
          </p:cNvPr>
          <p:cNvSpPr txBox="1"/>
          <p:nvPr/>
        </p:nvSpPr>
        <p:spPr>
          <a:xfrm>
            <a:off x="3643783" y="1536798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n=20</a:t>
            </a:r>
            <a:endParaRPr lang="en-L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BE4B7-6711-0098-F658-1CC8F5BA4DAF}"/>
              </a:ext>
            </a:extLst>
          </p:cNvPr>
          <p:cNvSpPr txBox="1"/>
          <p:nvPr/>
        </p:nvSpPr>
        <p:spPr>
          <a:xfrm>
            <a:off x="3737978" y="4549493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n=33</a:t>
            </a:r>
            <a:endParaRPr lang="en-L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7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Expectations for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86CB-DA35-289D-7F03-A7A7CD6A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Graphic elements like bullet points, highlighting, and headings (n=19) for skimming</a:t>
            </a:r>
          </a:p>
          <a:p>
            <a:r>
              <a:rPr lang="en-GB" dirty="0"/>
              <a:t>Textual directness and conciseness of sentences (n=21) for readability</a:t>
            </a:r>
          </a:p>
          <a:p>
            <a:r>
              <a:rPr lang="en-GB" dirty="0"/>
              <a:t>Fit to audience skills and demographics (n=12) for the German adult population</a:t>
            </a:r>
          </a:p>
          <a:p>
            <a:r>
              <a:rPr lang="en-GB" dirty="0"/>
              <a:t>Relevant information for participant (n=10) for prioritization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560389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Preferences for Infographic vs Comic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DB0AC-2484-FEFF-4AE1-5AA36B9BD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B5DFA-DC85-41C6-F1C3-419A7C9BBE45}"/>
              </a:ext>
            </a:extLst>
          </p:cNvPr>
          <p:cNvSpPr txBox="1"/>
          <p:nvPr/>
        </p:nvSpPr>
        <p:spPr>
          <a:xfrm>
            <a:off x="5508979" y="18328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n=48</a:t>
            </a:r>
            <a:endParaRPr lang="en-L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F12E6-1CD4-2AF6-453F-87B0B35806AC}"/>
              </a:ext>
            </a:extLst>
          </p:cNvPr>
          <p:cNvSpPr txBox="1"/>
          <p:nvPr/>
        </p:nvSpPr>
        <p:spPr>
          <a:xfrm>
            <a:off x="8413901" y="1825625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n=24</a:t>
            </a:r>
            <a:endParaRPr lang="en-L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58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Cons of the Comic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A2A592-E0A9-5041-A197-0E5109A6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Comic dislikes: Most in the relationship criteria (n=24) in particular the audience fit (n=10) and tone (n=8)</a:t>
            </a:r>
          </a:p>
          <a:p>
            <a:pPr marL="0" indent="0">
              <a:buNone/>
            </a:pPr>
            <a:endParaRPr lang="en-LU" dirty="0"/>
          </a:p>
          <a:p>
            <a:pPr marL="0" indent="0">
              <a:buNone/>
            </a:pPr>
            <a:endParaRPr lang="en-LU" dirty="0"/>
          </a:p>
          <a:p>
            <a:pPr marL="0" indent="0" algn="ctr">
              <a:buNone/>
            </a:pPr>
            <a:r>
              <a:rPr lang="en-LU" dirty="0">
                <a:solidFill>
                  <a:srgbClr val="7030A0"/>
                </a:solidFill>
              </a:rPr>
              <a:t>“</a:t>
            </a:r>
            <a:r>
              <a:rPr lang="en-GB" i="1" dirty="0">
                <a:solidFill>
                  <a:srgbClr val="7030A0"/>
                </a:solidFill>
              </a:rPr>
              <a:t>I’m out of the age where I still like comics. [...] I</a:t>
            </a:r>
            <a:br>
              <a:rPr lang="en-GB" i="1" dirty="0">
                <a:solidFill>
                  <a:srgbClr val="7030A0"/>
                </a:solidFill>
              </a:rPr>
            </a:br>
            <a:r>
              <a:rPr lang="en-GB" i="1" dirty="0">
                <a:solidFill>
                  <a:srgbClr val="7030A0"/>
                </a:solidFill>
              </a:rPr>
              <a:t>don’t feel like I’m being taken seriously as a customer with a consent form like this</a:t>
            </a:r>
            <a:r>
              <a:rPr lang="en-GB" dirty="0">
                <a:solidFill>
                  <a:srgbClr val="7030A0"/>
                </a:solidFill>
              </a:rPr>
              <a:t>” - P16</a:t>
            </a:r>
            <a:endParaRPr lang="en-L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8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119EF-0AF6-4906-B099-D8588E5B0131}"/>
              </a:ext>
            </a:extLst>
          </p:cNvPr>
          <p:cNvCxnSpPr>
            <a:cxnSpLocks/>
          </p:cNvCxnSpPr>
          <p:nvPr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3FC49FD-833C-AB4F-B06E-BCDC8A7B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12309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86CB-DA35-289D-7F03-A7A7CD6A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Comic: top 3 emotions are </a:t>
            </a:r>
            <a:r>
              <a:rPr lang="en-GB" b="1" dirty="0"/>
              <a:t>surprise, disapproval, interest, and distraction</a:t>
            </a:r>
          </a:p>
          <a:p>
            <a:r>
              <a:rPr lang="en-GB" dirty="0"/>
              <a:t>Infographic</a:t>
            </a:r>
            <a:r>
              <a:rPr lang="en-GB" b="1" dirty="0"/>
              <a:t>: Anticipation, interest, acceptance, and surprise </a:t>
            </a:r>
            <a:r>
              <a:rPr lang="en-GB" dirty="0"/>
              <a:t>are the top 4 (acceptance and surprise were tied)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8582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D92-E244-441F-B5FA-06AEDFFC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86CB-DA35-289D-7F03-A7A7CD6A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LU" dirty="0"/>
              <a:t>ample Size</a:t>
            </a:r>
          </a:p>
          <a:p>
            <a:r>
              <a:rPr lang="en-GB" dirty="0"/>
              <a:t>S</a:t>
            </a:r>
            <a:r>
              <a:rPr lang="en-LU" dirty="0"/>
              <a:t>tudy materials</a:t>
            </a:r>
          </a:p>
          <a:p>
            <a:pPr lvl="1"/>
            <a:r>
              <a:rPr lang="en-GB" dirty="0"/>
              <a:t>D</a:t>
            </a:r>
            <a:r>
              <a:rPr lang="en-LU" dirty="0"/>
              <a:t>esign</a:t>
            </a:r>
          </a:p>
          <a:p>
            <a:pPr lvl="1"/>
            <a:r>
              <a:rPr lang="en-GB" dirty="0"/>
              <a:t>T</a:t>
            </a:r>
            <a:r>
              <a:rPr lang="en-LU" dirty="0"/>
              <a:t>ext</a:t>
            </a:r>
          </a:p>
          <a:p>
            <a:pPr lvl="1"/>
            <a:r>
              <a:rPr lang="en-GB" dirty="0"/>
              <a:t>S</a:t>
            </a:r>
            <a:r>
              <a:rPr lang="en-LU" dirty="0"/>
              <a:t>elf-reporting</a:t>
            </a:r>
          </a:p>
          <a:p>
            <a:pPr lvl="1"/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205687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0B72-FDF6-73D5-C4DF-6B4C71AC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Future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146C-D0CA-52EA-01BC-60F5F4AD8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Contextual appropriateness is important!</a:t>
            </a:r>
          </a:p>
          <a:p>
            <a:r>
              <a:rPr lang="en-US" dirty="0"/>
              <a:t>Move from recommendations for UI to integrate technical automation with consent technologies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Analyzing full interview (text, comic, infographic, newsletter, and video) for future publication</a:t>
            </a: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260220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E27D-FA19-0E7A-90F0-B264EE1D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124A-26FD-9831-12F2-91B9A24AA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Infographic appears to be the most promising medium in a biomedical context as it enables </a:t>
            </a:r>
            <a:r>
              <a:rPr lang="en-GB" b="1" dirty="0"/>
              <a:t>understanding</a:t>
            </a:r>
            <a:r>
              <a:rPr lang="en-GB" dirty="0"/>
              <a:t>, allows </a:t>
            </a:r>
            <a:r>
              <a:rPr lang="en-GB" b="1" dirty="0"/>
              <a:t>prioritization</a:t>
            </a:r>
            <a:r>
              <a:rPr lang="en-GB" dirty="0"/>
              <a:t> when reading and raises </a:t>
            </a:r>
            <a:r>
              <a:rPr lang="en-GB" b="1" dirty="0"/>
              <a:t>interest and attention</a:t>
            </a:r>
            <a:r>
              <a:rPr lang="en-GB" dirty="0"/>
              <a:t>. </a:t>
            </a:r>
          </a:p>
          <a:p>
            <a:r>
              <a:rPr lang="en-GB" dirty="0"/>
              <a:t>The comic, despite some positive elements, should be employed with caution as the </a:t>
            </a:r>
            <a:r>
              <a:rPr lang="en-GB" b="1" dirty="0"/>
              <a:t>audience fit </a:t>
            </a:r>
            <a:r>
              <a:rPr lang="en-GB" dirty="0"/>
              <a:t>and </a:t>
            </a:r>
            <a:r>
              <a:rPr lang="en-GB" b="1" dirty="0"/>
              <a:t>tone</a:t>
            </a:r>
            <a:r>
              <a:rPr lang="en-GB" dirty="0"/>
              <a:t> may be experienced as </a:t>
            </a:r>
            <a:r>
              <a:rPr lang="en-GB" b="1" dirty="0"/>
              <a:t>inappropriate</a:t>
            </a:r>
            <a:r>
              <a:rPr lang="en-GB" dirty="0"/>
              <a:t> for the context of medical consent in Germany.</a:t>
            </a:r>
            <a:endParaRPr lang="en-LU" dirty="0"/>
          </a:p>
        </p:txBody>
      </p:sp>
      <p:sp>
        <p:nvSpPr>
          <p:cNvPr id="4" name="Rectangle: Rounded Corners 43">
            <a:extLst>
              <a:ext uri="{FF2B5EF4-FFF2-40B4-BE49-F238E27FC236}">
                <a16:creationId xmlns:a16="http://schemas.microsoft.com/office/drawing/2014/main" id="{608A8D9D-B1F6-72F5-E70C-452BC8FAA790}"/>
              </a:ext>
            </a:extLst>
          </p:cNvPr>
          <p:cNvSpPr/>
          <p:nvPr/>
        </p:nvSpPr>
        <p:spPr>
          <a:xfrm>
            <a:off x="6241143" y="2470317"/>
            <a:ext cx="2670628" cy="127740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: Rounded Corners 43">
            <a:extLst>
              <a:ext uri="{FF2B5EF4-FFF2-40B4-BE49-F238E27FC236}">
                <a16:creationId xmlns:a16="http://schemas.microsoft.com/office/drawing/2014/main" id="{17D3F160-75E9-EF27-2438-59491C8A1BCC}"/>
              </a:ext>
            </a:extLst>
          </p:cNvPr>
          <p:cNvSpPr/>
          <p:nvPr/>
        </p:nvSpPr>
        <p:spPr>
          <a:xfrm>
            <a:off x="1103086" y="2869460"/>
            <a:ext cx="2293257" cy="149511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: Rounded Corners 43">
            <a:extLst>
              <a:ext uri="{FF2B5EF4-FFF2-40B4-BE49-F238E27FC236}">
                <a16:creationId xmlns:a16="http://schemas.microsoft.com/office/drawing/2014/main" id="{903DF152-5D07-4EBB-9F5B-859C14AA3643}"/>
              </a:ext>
            </a:extLst>
          </p:cNvPr>
          <p:cNvSpPr/>
          <p:nvPr/>
        </p:nvSpPr>
        <p:spPr>
          <a:xfrm>
            <a:off x="7343335" y="2869460"/>
            <a:ext cx="3745578" cy="149510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: Rounded Corners 43">
            <a:extLst>
              <a:ext uri="{FF2B5EF4-FFF2-40B4-BE49-F238E27FC236}">
                <a16:creationId xmlns:a16="http://schemas.microsoft.com/office/drawing/2014/main" id="{45F70187-445F-A10B-895E-5BC9C7E4C568}"/>
              </a:ext>
            </a:extLst>
          </p:cNvPr>
          <p:cNvSpPr/>
          <p:nvPr/>
        </p:nvSpPr>
        <p:spPr>
          <a:xfrm>
            <a:off x="5812973" y="3790945"/>
            <a:ext cx="2050868" cy="96172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Rounded Corners 43">
            <a:extLst>
              <a:ext uri="{FF2B5EF4-FFF2-40B4-BE49-F238E27FC236}">
                <a16:creationId xmlns:a16="http://schemas.microsoft.com/office/drawing/2014/main" id="{49F7CF6B-0572-2233-DD60-B22300D251F1}"/>
              </a:ext>
            </a:extLst>
          </p:cNvPr>
          <p:cNvSpPr/>
          <p:nvPr/>
        </p:nvSpPr>
        <p:spPr>
          <a:xfrm>
            <a:off x="3641992" y="4164810"/>
            <a:ext cx="2363372" cy="111956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: Rounded Corners 43">
            <a:extLst>
              <a:ext uri="{FF2B5EF4-FFF2-40B4-BE49-F238E27FC236}">
                <a16:creationId xmlns:a16="http://schemas.microsoft.com/office/drawing/2014/main" id="{BAE60FAD-A80D-DF28-0890-AE7508B79334}"/>
              </a:ext>
            </a:extLst>
          </p:cNvPr>
          <p:cNvSpPr/>
          <p:nvPr/>
        </p:nvSpPr>
        <p:spPr>
          <a:xfrm>
            <a:off x="8599017" y="3759377"/>
            <a:ext cx="856343" cy="127740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9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oat, sitting, water, large&#10;&#10;Description automatically generated">
            <a:extLst>
              <a:ext uri="{FF2B5EF4-FFF2-40B4-BE49-F238E27FC236}">
                <a16:creationId xmlns:a16="http://schemas.microsoft.com/office/drawing/2014/main" id="{77210977-2254-E140-8B3E-A45F6F31BC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497" y="0"/>
            <a:ext cx="12278497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51964E-D1BC-4D3F-BA0B-1A785B6229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00" y="500353"/>
            <a:ext cx="2451505" cy="78974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E6BC24-88F1-6002-6640-DDC5AD75B986}"/>
              </a:ext>
            </a:extLst>
          </p:cNvPr>
          <p:cNvSpPr txBox="1">
            <a:spLocks/>
          </p:cNvSpPr>
          <p:nvPr/>
        </p:nvSpPr>
        <p:spPr>
          <a:xfrm>
            <a:off x="462643" y="3769190"/>
            <a:ext cx="11266714" cy="258845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Giusi</a:t>
            </a:r>
            <a:r>
              <a:rPr lang="en-GB" dirty="0">
                <a:solidFill>
                  <a:schemeClr val="bg1"/>
                </a:solidFill>
              </a:rPr>
              <a:t> Abagnale and Ines Geissler for their assistance in the interview documentation.</a:t>
            </a:r>
            <a:endParaRPr lang="en-LU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Funders :</a:t>
            </a:r>
          </a:p>
          <a:p>
            <a:pPr lvl="1"/>
            <a:r>
              <a:rPr lang="en-GB" sz="2600" dirty="0">
                <a:solidFill>
                  <a:schemeClr val="bg1"/>
                </a:solidFill>
              </a:rPr>
              <a:t>Luxembourg National Research Fund (FNR) Grant Agreement IS/14717072 “Deceptive Online (</a:t>
            </a:r>
            <a:r>
              <a:rPr lang="en-GB" sz="2600" dirty="0" err="1">
                <a:solidFill>
                  <a:schemeClr val="bg1"/>
                </a:solidFill>
              </a:rPr>
              <a:t>Decepticon</a:t>
            </a:r>
            <a:r>
              <a:rPr lang="en-GB" sz="2600" dirty="0">
                <a:solidFill>
                  <a:schemeClr val="bg1"/>
                </a:solidFill>
              </a:rPr>
              <a:t>)”</a:t>
            </a:r>
          </a:p>
          <a:p>
            <a:pPr lvl="1"/>
            <a:r>
              <a:rPr lang="en-GB" sz="2600" dirty="0">
                <a:solidFill>
                  <a:schemeClr val="bg1"/>
                </a:solidFill>
              </a:rPr>
              <a:t>German Federal Ministry of Education and Research and the Hessen State Ministry for Higher Education, Research and the Arts within their joint support of the National Research </a:t>
            </a:r>
            <a:r>
              <a:rPr lang="en-GB" sz="2600" dirty="0" err="1">
                <a:solidFill>
                  <a:schemeClr val="bg1"/>
                </a:solidFill>
              </a:rPr>
              <a:t>Center</a:t>
            </a:r>
            <a:r>
              <a:rPr lang="en-GB" sz="2600" dirty="0">
                <a:solidFill>
                  <a:schemeClr val="bg1"/>
                </a:solidFill>
              </a:rPr>
              <a:t> for Applied Cybersecurity ATHENE. 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541E2D4A-A55C-886A-A8A5-AE5478EEC0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-928" r="-121" b="9499"/>
          <a:stretch/>
        </p:blipFill>
        <p:spPr>
          <a:xfrm>
            <a:off x="-90090" y="6054739"/>
            <a:ext cx="3541486" cy="81711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1" name="Picture 2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1D9F76C4-9C1B-E5BC-4B48-C78670D401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r="20951" b="21487"/>
          <a:stretch/>
        </p:blipFill>
        <p:spPr>
          <a:xfrm>
            <a:off x="3214488" y="1517515"/>
            <a:ext cx="1780821" cy="171460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2" name="Picture 21" descr="A person in a green shirt&#10;&#10;Description automatically generated with low confidence">
            <a:extLst>
              <a:ext uri="{FF2B5EF4-FFF2-40B4-BE49-F238E27FC236}">
                <a16:creationId xmlns:a16="http://schemas.microsoft.com/office/drawing/2014/main" id="{F565E69A-8A8C-DAC1-6C80-55F4009464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-20" r="33002" b="38798"/>
          <a:stretch/>
        </p:blipFill>
        <p:spPr>
          <a:xfrm>
            <a:off x="5347958" y="1517515"/>
            <a:ext cx="1780821" cy="1737465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Picture 22" descr="A picture containing wall, clothing, person, smiling&#10;&#10;Description automatically generated">
            <a:extLst>
              <a:ext uri="{FF2B5EF4-FFF2-40B4-BE49-F238E27FC236}">
                <a16:creationId xmlns:a16="http://schemas.microsoft.com/office/drawing/2014/main" id="{F397E286-DFFD-CE11-7582-42E1EBF33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11" y="1479323"/>
            <a:ext cx="1800644" cy="1737463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4" name="Picture 2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7829100-D977-1380-6F04-E442EAF502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 r="18840" b="13684"/>
          <a:stretch/>
        </p:blipFill>
        <p:spPr>
          <a:xfrm>
            <a:off x="9828884" y="1462849"/>
            <a:ext cx="1780821" cy="175393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600DF8A-8AC3-7A95-C5FA-EB8DA39E159E}"/>
              </a:ext>
            </a:extLst>
          </p:cNvPr>
          <p:cNvSpPr txBox="1"/>
          <p:nvPr/>
        </p:nvSpPr>
        <p:spPr>
          <a:xfrm>
            <a:off x="3300831" y="3287219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Annika Selzer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7E514E-BCEF-5355-9971-3E5CFBE891CC}"/>
              </a:ext>
            </a:extLst>
          </p:cNvPr>
          <p:cNvSpPr txBox="1"/>
          <p:nvPr/>
        </p:nvSpPr>
        <p:spPr>
          <a:xfrm>
            <a:off x="5427889" y="3325412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Arianna Rossi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53C43-0DD0-457D-3EF5-05C0396C8212}"/>
              </a:ext>
            </a:extLst>
          </p:cNvPr>
          <p:cNvSpPr txBox="1"/>
          <p:nvPr/>
        </p:nvSpPr>
        <p:spPr>
          <a:xfrm>
            <a:off x="7320883" y="3302660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Wilhelmina Maria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Botes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249E-30CE-BBAF-2804-75FA85BD658C}"/>
              </a:ext>
            </a:extLst>
          </p:cNvPr>
          <p:cNvSpPr txBox="1"/>
          <p:nvPr/>
        </p:nvSpPr>
        <p:spPr>
          <a:xfrm>
            <a:off x="9989767" y="3302660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Gabriele Lenzini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076DC-A5D3-3E84-BE9E-4DF8F201D8AE}"/>
              </a:ext>
            </a:extLst>
          </p:cNvPr>
          <p:cNvSpPr txBox="1"/>
          <p:nvPr/>
        </p:nvSpPr>
        <p:spPr>
          <a:xfrm>
            <a:off x="454900" y="2237256"/>
            <a:ext cx="240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BC5CDE3-A60F-7F23-9B68-DC540E60CE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43" y="6164514"/>
            <a:ext cx="30734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9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3B40-488A-8699-99A1-3067BF6B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Study Materials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5B8C996-CA3E-9902-68D4-AD30CC32B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2536" y="1557078"/>
            <a:ext cx="2451243" cy="53009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B64C7-25D6-CAEC-1644-C3EEFCC31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624" y="1690688"/>
            <a:ext cx="2066925" cy="5167312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8C392EF1-F3D9-EE28-A94D-6C88991A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83" y="1557078"/>
            <a:ext cx="3964429" cy="53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299E-F10A-CA6B-9020-7F2B94BD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Waller’s document criteria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DACD13F-026F-D321-758E-F8E1F48B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2201" y="3187747"/>
            <a:ext cx="12274201" cy="2513806"/>
          </a:xfrm>
        </p:spPr>
      </p:pic>
    </p:spTree>
    <p:extLst>
      <p:ext uri="{BB962C8B-B14F-4D97-AF65-F5344CB8AC3E}">
        <p14:creationId xmlns:p14="http://schemas.microsoft.com/office/powerpoint/2010/main" val="2137981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299E-F10A-CA6B-9020-7F2B94BD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Emotion Wheel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46E0FC-383E-00A8-32C9-33DC2FB31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57" y="-88064"/>
            <a:ext cx="6108031" cy="6108031"/>
          </a:xfrm>
        </p:spPr>
      </p:pic>
    </p:spTree>
    <p:extLst>
      <p:ext uri="{BB962C8B-B14F-4D97-AF65-F5344CB8AC3E}">
        <p14:creationId xmlns:p14="http://schemas.microsoft.com/office/powerpoint/2010/main" val="261433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025-A1FA-3421-56ED-F24F3C28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Consent is Complicated…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43A2-29DC-0AF5-EEBC-F6F7C4BD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LU" dirty="0"/>
              <a:t>onsent challenges</a:t>
            </a:r>
          </a:p>
          <a:p>
            <a:pPr lvl="1"/>
            <a:r>
              <a:rPr lang="en-GB" dirty="0"/>
              <a:t>R</a:t>
            </a:r>
            <a:r>
              <a:rPr lang="en-LU" dirty="0"/>
              <a:t>eadability</a:t>
            </a:r>
          </a:p>
          <a:p>
            <a:pPr lvl="1"/>
            <a:r>
              <a:rPr lang="en-GB" dirty="0"/>
              <a:t>U</a:t>
            </a:r>
            <a:r>
              <a:rPr lang="en-LU" dirty="0"/>
              <a:t>nderstandability</a:t>
            </a:r>
          </a:p>
          <a:p>
            <a:pPr lvl="1"/>
            <a:r>
              <a:rPr lang="en-LU" dirty="0"/>
              <a:t>Engagement</a:t>
            </a:r>
          </a:p>
          <a:p>
            <a:pPr lvl="1"/>
            <a:r>
              <a:rPr lang="en-LU" dirty="0"/>
              <a:t>Transparency</a:t>
            </a:r>
          </a:p>
          <a:p>
            <a:pPr lvl="1"/>
            <a:endParaRPr lang="en-LU" dirty="0"/>
          </a:p>
          <a:p>
            <a:endParaRPr lang="en-LU" dirty="0"/>
          </a:p>
        </p:txBody>
      </p:sp>
      <p:pic>
        <p:nvPicPr>
          <p:cNvPr id="1026" name="Picture 2" descr="Manage Your Preferences">
            <a:extLst>
              <a:ext uri="{FF2B5EF4-FFF2-40B4-BE49-F238E27FC236}">
                <a16:creationId xmlns:a16="http://schemas.microsoft.com/office/drawing/2014/main" id="{1F5C2A7B-42AE-8602-7248-2D35984C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801" y="1581944"/>
            <a:ext cx="42799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BF285-C974-6855-1A16-37C5F3E38230}"/>
              </a:ext>
            </a:extLst>
          </p:cNvPr>
          <p:cNvSpPr/>
          <p:nvPr/>
        </p:nvSpPr>
        <p:spPr>
          <a:xfrm>
            <a:off x="1083147" y="6176963"/>
            <a:ext cx="29803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800" dirty="0">
                <a:latin typeface="Lato" panose="020F0502020204030203" pitchFamily="34" charset="0"/>
              </a:rPr>
              <a:t>https://</a:t>
            </a:r>
            <a:r>
              <a:rPr lang="en-GB" sz="800" dirty="0" err="1">
                <a:latin typeface="Lato" panose="020F0502020204030203" pitchFamily="34" charset="0"/>
              </a:rPr>
              <a:t>imgs.xkcd.com</a:t>
            </a:r>
            <a:r>
              <a:rPr lang="en-GB" sz="800" dirty="0">
                <a:latin typeface="Lato" panose="020F0502020204030203" pitchFamily="34" charset="0"/>
              </a:rPr>
              <a:t>/comics/</a:t>
            </a:r>
            <a:r>
              <a:rPr lang="en-GB" sz="800" dirty="0" err="1">
                <a:latin typeface="Lato" panose="020F0502020204030203" pitchFamily="34" charset="0"/>
              </a:rPr>
              <a:t>manage_your_preferences.png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166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025-A1FA-3421-56ED-F24F3C28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Other Mediums May Help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43A2-29DC-0AF5-EEBC-F6F7C4BD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Comics, infographic, video, etc.</a:t>
            </a:r>
            <a:endParaRPr lang="en-L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BA38035-D081-EF78-0073-B6574738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8"/>
          <a:stretch/>
        </p:blipFill>
        <p:spPr>
          <a:xfrm>
            <a:off x="905244" y="3429000"/>
            <a:ext cx="5190756" cy="306977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" name="Picture 6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0621F94-0A82-84D2-EA6B-B2E134665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56" y="1999033"/>
            <a:ext cx="4920640" cy="321672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5711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025-A1FA-3421-56ED-F24F3C28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U" dirty="0"/>
              <a:t>Consent is Important for 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43A2-29DC-0AF5-EEBC-F6F7C4BD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Health data sensitivity</a:t>
            </a:r>
          </a:p>
          <a:p>
            <a:pPr lvl="1"/>
            <a:r>
              <a:rPr lang="en-US" dirty="0"/>
              <a:t>Privacy and identifiability</a:t>
            </a:r>
          </a:p>
          <a:p>
            <a:pPr lvl="1"/>
            <a:r>
              <a:rPr lang="en-US" dirty="0"/>
              <a:t>Understanding risks and benefits which directly impacts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9750B6-86AD-DE82-0985-E479854095B0}"/>
              </a:ext>
            </a:extLst>
          </p:cNvPr>
          <p:cNvSpPr txBox="1"/>
          <p:nvPr/>
        </p:nvSpPr>
        <p:spPr>
          <a:xfrm>
            <a:off x="838200" y="6176963"/>
            <a:ext cx="692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200" dirty="0"/>
          </a:p>
          <a:p>
            <a:r>
              <a:rPr lang="en-GB" sz="1200" dirty="0"/>
              <a:t>L. Bonomi, Y. Huang, and L. Ohno-Machado, “Privacy challenges and research opportunities for genomic data sharing,” </a:t>
            </a:r>
            <a:r>
              <a:rPr lang="en-GB" sz="1200" i="1" dirty="0"/>
              <a:t>Nat Genet</a:t>
            </a:r>
            <a:r>
              <a:rPr lang="en-GB" sz="1200" dirty="0"/>
              <a:t>, vol. 52, no. 7, Art. no. 7, Jul. 2020, </a:t>
            </a:r>
            <a:r>
              <a:rPr lang="en-GB" sz="1200" dirty="0" err="1"/>
              <a:t>doi</a:t>
            </a:r>
            <a:r>
              <a:rPr lang="en-GB" sz="1200" dirty="0"/>
              <a:t>: </a:t>
            </a:r>
            <a:r>
              <a:rPr lang="en-GB" sz="1200" dirty="0">
                <a:hlinkClick r:id="rId3"/>
              </a:rPr>
              <a:t>10.1038/s41588-020-0651-0</a:t>
            </a:r>
            <a:r>
              <a:rPr lang="en-GB" sz="1200" dirty="0"/>
              <a:t>.</a:t>
            </a:r>
          </a:p>
          <a:p>
            <a:endParaRPr lang="en-LU" sz="12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40101EC-13B1-066C-7315-3093978F4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89" y="3179885"/>
            <a:ext cx="4698022" cy="3132015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4763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E025-A1FA-3421-56ED-F24F3C288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EU Data Trustees Can Uncomplicate Things for 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843A2-29DC-0AF5-EEBC-F6F7C4BD0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trustees </a:t>
            </a:r>
          </a:p>
          <a:p>
            <a:pPr lvl="1"/>
            <a:r>
              <a:rPr lang="en-GB" dirty="0"/>
              <a:t>Independent party between those who </a:t>
            </a:r>
            <a:r>
              <a:rPr lang="en-GB" i="1" dirty="0"/>
              <a:t>provide</a:t>
            </a:r>
            <a:r>
              <a:rPr lang="en-GB" dirty="0"/>
              <a:t> data and those who </a:t>
            </a:r>
            <a:r>
              <a:rPr lang="en-GB" i="1" dirty="0"/>
              <a:t>process</a:t>
            </a:r>
            <a:r>
              <a:rPr lang="en-GB" dirty="0"/>
              <a:t> that data</a:t>
            </a:r>
            <a:endParaRPr lang="en-US" dirty="0"/>
          </a:p>
          <a:p>
            <a:r>
              <a:rPr lang="en-US" dirty="0"/>
              <a:t>EU Strategy for Data</a:t>
            </a:r>
          </a:p>
          <a:p>
            <a:pPr lvl="1"/>
            <a:r>
              <a:rPr lang="en-US" dirty="0"/>
              <a:t>Data Governance Act</a:t>
            </a:r>
          </a:p>
          <a:p>
            <a:pPr lvl="1"/>
            <a:r>
              <a:rPr lang="en-US" dirty="0"/>
              <a:t>Health Data Space</a:t>
            </a:r>
          </a:p>
          <a:p>
            <a:r>
              <a:rPr lang="en-GB" dirty="0"/>
              <a:t>Data trustees can assist in finding suitable participants for clinical trials in a privacy-friendly manner</a:t>
            </a:r>
          </a:p>
          <a:p>
            <a:pPr lvl="1"/>
            <a:r>
              <a:rPr lang="en-GB" dirty="0"/>
              <a:t>Individuals can transfer their data to a data trustee in exchange for various benefits that passes them on to organizations that intend to carry out clinical trials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5060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C119EF-0AF6-4906-B099-D8588E5B0131}"/>
              </a:ext>
            </a:extLst>
          </p:cNvPr>
          <p:cNvCxnSpPr>
            <a:cxnSpLocks/>
          </p:cNvCxnSpPr>
          <p:nvPr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3FC49FD-833C-AB4F-B06E-BCDC8A7B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U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25481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F1F0-B7B8-F026-D1F1-8CAF444E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3577"/>
          </a:xfrm>
        </p:spPr>
        <p:txBody>
          <a:bodyPr>
            <a:normAutofit fontScale="90000"/>
          </a:bodyPr>
          <a:lstStyle/>
          <a:p>
            <a:r>
              <a:rPr lang="en-LU" dirty="0"/>
              <a:t>RQ1: </a:t>
            </a:r>
            <a:r>
              <a:rPr lang="en-GB" dirty="0"/>
              <a:t>What are participants’ general experiences with informed consent processes?</a:t>
            </a:r>
            <a:endParaRPr lang="en-LU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CC6E8B-A6AC-C028-20DA-0840C079A495}"/>
              </a:ext>
            </a:extLst>
          </p:cNvPr>
          <p:cNvSpPr/>
          <p:nvPr/>
        </p:nvSpPr>
        <p:spPr>
          <a:xfrm>
            <a:off x="3635522" y="4149846"/>
            <a:ext cx="888208" cy="888208"/>
          </a:xfrm>
          <a:prstGeom prst="ellipse">
            <a:avLst/>
          </a:prstGeom>
          <a:solidFill>
            <a:srgbClr val="009BDA">
              <a:alpha val="7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D15B29D7-DD88-39D2-3844-53DB3C9521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7584" y="4217127"/>
            <a:ext cx="662172" cy="66217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C50BD8-80B4-7858-CEED-7B320CE9CA06}"/>
              </a:ext>
            </a:extLst>
          </p:cNvPr>
          <p:cNvSpPr/>
          <p:nvPr/>
        </p:nvSpPr>
        <p:spPr>
          <a:xfrm>
            <a:off x="7477018" y="4149846"/>
            <a:ext cx="888208" cy="888208"/>
          </a:xfrm>
          <a:prstGeom prst="ellipse">
            <a:avLst/>
          </a:prstGeom>
          <a:solidFill>
            <a:srgbClr val="EF2C24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33DF3B-F2A2-1211-1497-386DC344E276}"/>
              </a:ext>
            </a:extLst>
          </p:cNvPr>
          <p:cNvSpPr/>
          <p:nvPr/>
        </p:nvSpPr>
        <p:spPr>
          <a:xfrm>
            <a:off x="5556270" y="5038054"/>
            <a:ext cx="888208" cy="888208"/>
          </a:xfrm>
          <a:prstGeom prst="ellipse">
            <a:avLst/>
          </a:prstGeom>
          <a:solidFill>
            <a:srgbClr val="582A8B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A383401-F282-41C2-E739-E4469FCF41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1086" y="5114662"/>
            <a:ext cx="668619" cy="6686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BE50DE-58FA-52FB-09FD-2BC96A7E74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5425" y="4245560"/>
            <a:ext cx="663384" cy="66338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EDA5CFA-6F2F-EF51-4434-5D6FE9479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196" y="2019438"/>
            <a:ext cx="2259607" cy="22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66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F1F0-B7B8-F026-D1F1-8CAF444E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174"/>
            <a:ext cx="10515600" cy="1778469"/>
          </a:xfrm>
        </p:spPr>
        <p:txBody>
          <a:bodyPr>
            <a:normAutofit fontScale="90000"/>
          </a:bodyPr>
          <a:lstStyle/>
          <a:p>
            <a:r>
              <a:rPr lang="en-LU" dirty="0"/>
              <a:t>RQ2: </a:t>
            </a:r>
            <a:r>
              <a:rPr lang="en-GB" dirty="0"/>
              <a:t>Considering language, design, content, and document fit with the reader:</a:t>
            </a:r>
            <a:br>
              <a:rPr lang="en-GB" dirty="0"/>
            </a:br>
            <a:endParaRPr lang="en-L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6A8C-A5BC-9A9B-F856-A20BDC49A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889"/>
            <a:ext cx="10515600" cy="466194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What are participants’ </a:t>
            </a:r>
            <a:r>
              <a:rPr lang="en-GB" b="1" dirty="0"/>
              <a:t>expectations</a:t>
            </a:r>
            <a:r>
              <a:rPr lang="en-GB" dirty="0"/>
              <a:t> prior to exposure to</a:t>
            </a:r>
            <a:br>
              <a:rPr lang="en-GB" dirty="0"/>
            </a:br>
            <a:r>
              <a:rPr lang="en-GB" dirty="0"/>
              <a:t>different consent mediums?</a:t>
            </a:r>
          </a:p>
          <a:p>
            <a:endParaRPr lang="en-GB" dirty="0"/>
          </a:p>
          <a:p>
            <a:r>
              <a:rPr lang="en-GB" dirty="0"/>
              <a:t>What are their </a:t>
            </a:r>
            <a:r>
              <a:rPr lang="en-GB" b="1" dirty="0"/>
              <a:t>preferences</a:t>
            </a:r>
            <a:r>
              <a:rPr lang="en-GB" dirty="0"/>
              <a:t> after exposure to consent in</a:t>
            </a:r>
            <a:br>
              <a:rPr lang="en-GB" dirty="0"/>
            </a:br>
            <a:r>
              <a:rPr lang="en-GB" dirty="0"/>
              <a:t>the infographic and comic mediums and why?</a:t>
            </a:r>
          </a:p>
          <a:p>
            <a:endParaRPr lang="en-GB" dirty="0"/>
          </a:p>
          <a:p>
            <a:r>
              <a:rPr lang="en-GB" dirty="0"/>
              <a:t>What elements reportedly influence their </a:t>
            </a:r>
            <a:r>
              <a:rPr lang="en-GB" b="1" dirty="0"/>
              <a:t>engagement</a:t>
            </a:r>
            <a:br>
              <a:rPr lang="en-GB" dirty="0"/>
            </a:br>
            <a:r>
              <a:rPr lang="en-GB" dirty="0"/>
              <a:t>with the infographic and comic mediums?</a:t>
            </a:r>
          </a:p>
          <a:p>
            <a:endParaRPr lang="en-GB" dirty="0"/>
          </a:p>
          <a:p>
            <a:r>
              <a:rPr lang="en-GB" dirty="0"/>
              <a:t>What kind of </a:t>
            </a:r>
            <a:r>
              <a:rPr lang="en-GB" b="1" dirty="0"/>
              <a:t>emotions</a:t>
            </a:r>
            <a:r>
              <a:rPr lang="en-GB" dirty="0"/>
              <a:t> do the infographic and comic mediums trigger?</a:t>
            </a:r>
          </a:p>
          <a:p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417204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123A97E448048BFBD78CBB819861E" ma:contentTypeVersion="2" ma:contentTypeDescription="Create a new document." ma:contentTypeScope="" ma:versionID="54d0959e60dcb848f4dbe6ad07bb6c8d">
  <xsd:schema xmlns:xsd="http://www.w3.org/2001/XMLSchema" xmlns:xs="http://www.w3.org/2001/XMLSchema" xmlns:p="http://schemas.microsoft.com/office/2006/metadata/properties" xmlns:ns1="http://schemas.microsoft.com/sharepoint/v3" xmlns:ns2="a6c533f7-61db-40a9-92cc-7bf39d0de398" targetNamespace="http://schemas.microsoft.com/office/2006/metadata/properties" ma:root="true" ma:fieldsID="d4c04313973a0c9248cfae03f8c66896" ns1:_="" ns2:_="">
    <xsd:import namespace="http://schemas.microsoft.com/sharepoint/v3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o606121503634f60aadbd34f286ff3d9" minOccurs="0"/>
                <xsd:element ref="ns2:TaxCatchAll" minOccurs="0"/>
                <xsd:element ref="ns2:TaxCatchAllLabel" minOccurs="0"/>
                <xsd:element ref="ns2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10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14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</documentManagement>
</p:properties>
</file>

<file path=customXml/itemProps1.xml><?xml version="1.0" encoding="utf-8"?>
<ds:datastoreItem xmlns:ds="http://schemas.openxmlformats.org/officeDocument/2006/customXml" ds:itemID="{EF9059A9-7613-43FD-B1C0-34DBDF1452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B98C08-2A96-4627-A7AB-076B37EB6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63BE2-1074-453D-8C43-F08EB45BB40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6c533f7-61db-40a9-92cc-7bf39d0de3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10993</TotalTime>
  <Words>1133</Words>
  <Application>Microsoft Macintosh PowerPoint</Application>
  <PresentationFormat>Widescreen</PresentationFormat>
  <Paragraphs>166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Lato</vt:lpstr>
      <vt:lpstr>Office Theme</vt:lpstr>
      <vt:lpstr>PowerPoint Presentation</vt:lpstr>
      <vt:lpstr>Introduction</vt:lpstr>
      <vt:lpstr>Consent is Complicated…</vt:lpstr>
      <vt:lpstr>Other Mediums May Help Understanding</vt:lpstr>
      <vt:lpstr>Consent is Important for Health Data</vt:lpstr>
      <vt:lpstr>EU Data Trustees Can Uncomplicate Things for Health Data</vt:lpstr>
      <vt:lpstr>Research Questions</vt:lpstr>
      <vt:lpstr>RQ1: What are participants’ general experiences with informed consent processes?</vt:lpstr>
      <vt:lpstr>RQ2: Considering language, design, content, and document fit with the reader: </vt:lpstr>
      <vt:lpstr>Methods</vt:lpstr>
      <vt:lpstr>Study Design</vt:lpstr>
      <vt:lpstr>Full Consent Text</vt:lpstr>
      <vt:lpstr>Infographic</vt:lpstr>
      <vt:lpstr>Comic</vt:lpstr>
      <vt:lpstr>Results</vt:lpstr>
      <vt:lpstr>Prior Experience with Consent</vt:lpstr>
      <vt:lpstr>Expectations for Consent</vt:lpstr>
      <vt:lpstr>Preferences for Infographic vs Comic</vt:lpstr>
      <vt:lpstr>Cons of the Comic</vt:lpstr>
      <vt:lpstr>Emotions</vt:lpstr>
      <vt:lpstr>Limitations</vt:lpstr>
      <vt:lpstr>Future work </vt:lpstr>
      <vt:lpstr>Conclusion</vt:lpstr>
      <vt:lpstr>PowerPoint Presentation</vt:lpstr>
      <vt:lpstr>Study Materials</vt:lpstr>
      <vt:lpstr>Waller’s document criteria</vt:lpstr>
      <vt:lpstr>Emotion Wheel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Henzen 2019</dc:creator>
  <cp:lastModifiedBy>Xengie Cheng DOAN</cp:lastModifiedBy>
  <cp:revision>196</cp:revision>
  <dcterms:created xsi:type="dcterms:W3CDTF">2020-06-18T07:37:18Z</dcterms:created>
  <dcterms:modified xsi:type="dcterms:W3CDTF">2022-04-27T07:30:49Z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0x010100EFA123A97E448048BFBD78CBB819861E</vt:lpwstr>
  </property>
  <property fmtid="{D5CDD505-2E9C-101B-9397-08002B2CF9AE}" pid="4" name="The University">
    <vt:lpwstr/>
  </property>
</Properties>
</file>